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sldIdLst>
    <p:sldId id="256" r:id="rId5"/>
    <p:sldId id="257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1" r:id="rId15"/>
    <p:sldId id="272" r:id="rId16"/>
    <p:sldId id="273" r:id="rId17"/>
    <p:sldId id="274" r:id="rId18"/>
    <p:sldId id="261" r:id="rId19"/>
    <p:sldId id="269" r:id="rId20"/>
    <p:sldId id="259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7A5"/>
    <a:srgbClr val="E5C98A"/>
    <a:srgbClr val="7CC293"/>
    <a:srgbClr val="5EB67D"/>
    <a:srgbClr val="3F2B56"/>
    <a:srgbClr val="88BEC4"/>
    <a:srgbClr val="79C293"/>
    <a:srgbClr val="9410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A3A4CA-68F5-40C8-A605-7EC4BA3D3E32}" v="188" dt="2025-10-02T07:39:36.4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6980" autoAdjust="0"/>
  </p:normalViewPr>
  <p:slideViewPr>
    <p:cSldViewPr snapToGrid="0">
      <p:cViewPr varScale="1">
        <p:scale>
          <a:sx n="36" d="100"/>
          <a:sy n="36" d="100"/>
        </p:scale>
        <p:origin x="182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ustomXml" Target="../customXml/item4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GAUTHERON" userId="bf404bc8-290f-48d4-bfb2-37ddeddb315f" providerId="ADAL" clId="{08E5DE59-CBB4-4493-965F-10326B2D7381}"/>
    <pc:docChg chg="custSel delSld modSld">
      <pc:chgData name="Laura GAUTHERON" userId="bf404bc8-290f-48d4-bfb2-37ddeddb315f" providerId="ADAL" clId="{08E5DE59-CBB4-4493-965F-10326B2D7381}" dt="2025-10-10T07:04:46.758" v="2075" actId="6549"/>
      <pc:docMkLst>
        <pc:docMk/>
      </pc:docMkLst>
      <pc:sldChg chg="modNotesTx">
        <pc:chgData name="Laura GAUTHERON" userId="bf404bc8-290f-48d4-bfb2-37ddeddb315f" providerId="ADAL" clId="{08E5DE59-CBB4-4493-965F-10326B2D7381}" dt="2025-10-10T07:04:04.340" v="2061" actId="6549"/>
        <pc:sldMkLst>
          <pc:docMk/>
          <pc:sldMk cId="2277492661" sldId="256"/>
        </pc:sldMkLst>
      </pc:sldChg>
      <pc:sldChg chg="modNotesTx">
        <pc:chgData name="Laura GAUTHERON" userId="bf404bc8-290f-48d4-bfb2-37ddeddb315f" providerId="ADAL" clId="{08E5DE59-CBB4-4493-965F-10326B2D7381}" dt="2025-10-10T07:04:06.706" v="2062" actId="6549"/>
        <pc:sldMkLst>
          <pc:docMk/>
          <pc:sldMk cId="1669667357" sldId="257"/>
        </pc:sldMkLst>
      </pc:sldChg>
      <pc:sldChg chg="modSp modNotesTx">
        <pc:chgData name="Laura GAUTHERON" userId="bf404bc8-290f-48d4-bfb2-37ddeddb315f" providerId="ADAL" clId="{08E5DE59-CBB4-4493-965F-10326B2D7381}" dt="2025-10-10T07:04:09.238" v="2063" actId="6549"/>
        <pc:sldMkLst>
          <pc:docMk/>
          <pc:sldMk cId="1568889941" sldId="258"/>
        </pc:sldMkLst>
        <pc:spChg chg="mod">
          <ac:chgData name="Laura GAUTHERON" userId="bf404bc8-290f-48d4-bfb2-37ddeddb315f" providerId="ADAL" clId="{08E5DE59-CBB4-4493-965F-10326B2D7381}" dt="2025-10-02T07:17:55.376" v="656" actId="20577"/>
          <ac:spMkLst>
            <pc:docMk/>
            <pc:sldMk cId="1568889941" sldId="258"/>
            <ac:spMk id="20" creationId="{6F19ACC1-3AC5-A1E9-F7E3-DF94CF71AFB0}"/>
          </ac:spMkLst>
        </pc:spChg>
      </pc:sldChg>
      <pc:sldChg chg="modSp mod modNotesTx">
        <pc:chgData name="Laura GAUTHERON" userId="bf404bc8-290f-48d4-bfb2-37ddeddb315f" providerId="ADAL" clId="{08E5DE59-CBB4-4493-965F-10326B2D7381}" dt="2025-10-10T07:04:43.872" v="2074" actId="6549"/>
        <pc:sldMkLst>
          <pc:docMk/>
          <pc:sldMk cId="3481175458" sldId="261"/>
        </pc:sldMkLst>
        <pc:spChg chg="mod">
          <ac:chgData name="Laura GAUTHERON" userId="bf404bc8-290f-48d4-bfb2-37ddeddb315f" providerId="ADAL" clId="{08E5DE59-CBB4-4493-965F-10326B2D7381}" dt="2025-10-02T07:34:34.236" v="1825" actId="20577"/>
          <ac:spMkLst>
            <pc:docMk/>
            <pc:sldMk cId="3481175458" sldId="261"/>
            <ac:spMk id="9" creationId="{3EBE7C2B-2F60-B4CA-757B-CFDBD941F3A3}"/>
          </ac:spMkLst>
        </pc:spChg>
      </pc:sldChg>
      <pc:sldChg chg="modSp modNotesTx">
        <pc:chgData name="Laura GAUTHERON" userId="bf404bc8-290f-48d4-bfb2-37ddeddb315f" providerId="ADAL" clId="{08E5DE59-CBB4-4493-965F-10326B2D7381}" dt="2025-10-10T07:04:11.356" v="2064" actId="6549"/>
        <pc:sldMkLst>
          <pc:docMk/>
          <pc:sldMk cId="3876183838" sldId="262"/>
        </pc:sldMkLst>
        <pc:spChg chg="mod">
          <ac:chgData name="Laura GAUTHERON" userId="bf404bc8-290f-48d4-bfb2-37ddeddb315f" providerId="ADAL" clId="{08E5DE59-CBB4-4493-965F-10326B2D7381}" dt="2025-10-02T07:25:39.033" v="1183" actId="20577"/>
          <ac:spMkLst>
            <pc:docMk/>
            <pc:sldMk cId="3876183838" sldId="262"/>
            <ac:spMk id="17" creationId="{ADF6030B-6F49-EDFA-FBBB-1F1679D25943}"/>
          </ac:spMkLst>
        </pc:spChg>
      </pc:sldChg>
      <pc:sldChg chg="modSp mod modNotesTx">
        <pc:chgData name="Laura GAUTHERON" userId="bf404bc8-290f-48d4-bfb2-37ddeddb315f" providerId="ADAL" clId="{08E5DE59-CBB4-4493-965F-10326B2D7381}" dt="2025-10-10T07:04:13.863" v="2065" actId="6549"/>
        <pc:sldMkLst>
          <pc:docMk/>
          <pc:sldMk cId="938745051" sldId="263"/>
        </pc:sldMkLst>
        <pc:spChg chg="mod">
          <ac:chgData name="Laura GAUTHERON" userId="bf404bc8-290f-48d4-bfb2-37ddeddb315f" providerId="ADAL" clId="{08E5DE59-CBB4-4493-965F-10326B2D7381}" dt="2025-10-02T07:27:54.052" v="1228" actId="20577"/>
          <ac:spMkLst>
            <pc:docMk/>
            <pc:sldMk cId="938745051" sldId="263"/>
            <ac:spMk id="2" creationId="{F672C155-082C-FACF-1BDD-F5FC21B9CE3B}"/>
          </ac:spMkLst>
        </pc:spChg>
        <pc:spChg chg="mod">
          <ac:chgData name="Laura GAUTHERON" userId="bf404bc8-290f-48d4-bfb2-37ddeddb315f" providerId="ADAL" clId="{08E5DE59-CBB4-4493-965F-10326B2D7381}" dt="2025-10-02T07:23:40.477" v="1112" actId="27636"/>
          <ac:spMkLst>
            <pc:docMk/>
            <pc:sldMk cId="938745051" sldId="263"/>
            <ac:spMk id="12" creationId="{AE683146-FCD4-FEC9-D6B8-7BA4126B0F87}"/>
          </ac:spMkLst>
        </pc:spChg>
      </pc:sldChg>
      <pc:sldChg chg="modNotesTx">
        <pc:chgData name="Laura GAUTHERON" userId="bf404bc8-290f-48d4-bfb2-37ddeddb315f" providerId="ADAL" clId="{08E5DE59-CBB4-4493-965F-10326B2D7381}" dt="2025-10-10T07:04:16.366" v="2066" actId="6549"/>
        <pc:sldMkLst>
          <pc:docMk/>
          <pc:sldMk cId="2090355539" sldId="264"/>
        </pc:sldMkLst>
      </pc:sldChg>
      <pc:sldChg chg="modNotesTx">
        <pc:chgData name="Laura GAUTHERON" userId="bf404bc8-290f-48d4-bfb2-37ddeddb315f" providerId="ADAL" clId="{08E5DE59-CBB4-4493-965F-10326B2D7381}" dt="2025-10-10T07:04:18.885" v="2067" actId="6549"/>
        <pc:sldMkLst>
          <pc:docMk/>
          <pc:sldMk cId="1591768028" sldId="265"/>
        </pc:sldMkLst>
      </pc:sldChg>
      <pc:sldChg chg="modNotesTx">
        <pc:chgData name="Laura GAUTHERON" userId="bf404bc8-290f-48d4-bfb2-37ddeddb315f" providerId="ADAL" clId="{08E5DE59-CBB4-4493-965F-10326B2D7381}" dt="2025-10-10T07:04:21.119" v="2068" actId="6549"/>
        <pc:sldMkLst>
          <pc:docMk/>
          <pc:sldMk cId="3434229782" sldId="266"/>
        </pc:sldMkLst>
      </pc:sldChg>
      <pc:sldChg chg="modNotesTx">
        <pc:chgData name="Laura GAUTHERON" userId="bf404bc8-290f-48d4-bfb2-37ddeddb315f" providerId="ADAL" clId="{08E5DE59-CBB4-4493-965F-10326B2D7381}" dt="2025-10-10T07:04:23.453" v="2069" actId="6549"/>
        <pc:sldMkLst>
          <pc:docMk/>
          <pc:sldMk cId="3776766391" sldId="267"/>
        </pc:sldMkLst>
      </pc:sldChg>
      <pc:sldChg chg="del">
        <pc:chgData name="Laura GAUTHERON" userId="bf404bc8-290f-48d4-bfb2-37ddeddb315f" providerId="ADAL" clId="{08E5DE59-CBB4-4493-965F-10326B2D7381}" dt="2025-10-02T07:30:18.243" v="1229" actId="2696"/>
        <pc:sldMkLst>
          <pc:docMk/>
          <pc:sldMk cId="1272222786" sldId="268"/>
        </pc:sldMkLst>
      </pc:sldChg>
      <pc:sldChg chg="delSp modSp mod modNotesTx">
        <pc:chgData name="Laura GAUTHERON" userId="bf404bc8-290f-48d4-bfb2-37ddeddb315f" providerId="ADAL" clId="{08E5DE59-CBB4-4493-965F-10326B2D7381}" dt="2025-10-10T07:04:46.758" v="2075" actId="6549"/>
        <pc:sldMkLst>
          <pc:docMk/>
          <pc:sldMk cId="3636465243" sldId="269"/>
        </pc:sldMkLst>
        <pc:spChg chg="mod">
          <ac:chgData name="Laura GAUTHERON" userId="bf404bc8-290f-48d4-bfb2-37ddeddb315f" providerId="ADAL" clId="{08E5DE59-CBB4-4493-965F-10326B2D7381}" dt="2025-10-02T07:38:22.411" v="1998" actId="6549"/>
          <ac:spMkLst>
            <pc:docMk/>
            <pc:sldMk cId="3636465243" sldId="269"/>
            <ac:spMk id="11" creationId="{B9D1FBF1-6E41-7AAE-DC33-7D5516EA1525}"/>
          </ac:spMkLst>
        </pc:spChg>
        <pc:spChg chg="mod">
          <ac:chgData name="Laura GAUTHERON" userId="bf404bc8-290f-48d4-bfb2-37ddeddb315f" providerId="ADAL" clId="{08E5DE59-CBB4-4493-965F-10326B2D7381}" dt="2025-10-02T07:38:51.589" v="2030" actId="313"/>
          <ac:spMkLst>
            <pc:docMk/>
            <pc:sldMk cId="3636465243" sldId="269"/>
            <ac:spMk id="14" creationId="{F2EE49C8-B31B-E0B6-3B20-8F769B5D86C4}"/>
          </ac:spMkLst>
        </pc:spChg>
        <pc:spChg chg="mod">
          <ac:chgData name="Laura GAUTHERON" userId="bf404bc8-290f-48d4-bfb2-37ddeddb315f" providerId="ADAL" clId="{08E5DE59-CBB4-4493-965F-10326B2D7381}" dt="2025-10-02T07:39:36.491" v="2060" actId="20577"/>
          <ac:spMkLst>
            <pc:docMk/>
            <pc:sldMk cId="3636465243" sldId="269"/>
            <ac:spMk id="18" creationId="{8BC6713A-8F5A-80B8-7900-54982BF6EADC}"/>
          </ac:spMkLst>
        </pc:spChg>
      </pc:sldChg>
      <pc:sldChg chg="modNotesTx">
        <pc:chgData name="Laura GAUTHERON" userId="bf404bc8-290f-48d4-bfb2-37ddeddb315f" providerId="ADAL" clId="{08E5DE59-CBB4-4493-965F-10326B2D7381}" dt="2025-10-10T07:04:25.904" v="2070" actId="6549"/>
        <pc:sldMkLst>
          <pc:docMk/>
          <pc:sldMk cId="2578689202" sldId="270"/>
        </pc:sldMkLst>
      </pc:sldChg>
      <pc:sldChg chg="modNotesTx">
        <pc:chgData name="Laura GAUTHERON" userId="bf404bc8-290f-48d4-bfb2-37ddeddb315f" providerId="ADAL" clId="{08E5DE59-CBB4-4493-965F-10326B2D7381}" dt="2025-10-10T07:04:28.379" v="2071" actId="6549"/>
        <pc:sldMkLst>
          <pc:docMk/>
          <pc:sldMk cId="2323185429" sldId="271"/>
        </pc:sldMkLst>
      </pc:sldChg>
      <pc:sldChg chg="modNotesTx">
        <pc:chgData name="Laura GAUTHERON" userId="bf404bc8-290f-48d4-bfb2-37ddeddb315f" providerId="ADAL" clId="{08E5DE59-CBB4-4493-965F-10326B2D7381}" dt="2025-10-10T07:04:30.842" v="2072" actId="6549"/>
        <pc:sldMkLst>
          <pc:docMk/>
          <pc:sldMk cId="1570736216" sldId="272"/>
        </pc:sldMkLst>
      </pc:sldChg>
      <pc:sldChg chg="modNotesTx">
        <pc:chgData name="Laura GAUTHERON" userId="bf404bc8-290f-48d4-bfb2-37ddeddb315f" providerId="ADAL" clId="{08E5DE59-CBB4-4493-965F-10326B2D7381}" dt="2025-10-10T07:04:39.065" v="2073" actId="6549"/>
        <pc:sldMkLst>
          <pc:docMk/>
          <pc:sldMk cId="247077905" sldId="27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5F806E-58D0-42D0-9349-4282161A9D54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548F9A-31E5-4EBE-A536-A9E0F5A961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3689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3909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7D4B51-1E02-15EF-F348-FCFCE6E0E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11FB015-E952-40E0-5A6C-3256D824D1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52C6162-710F-A746-EF39-A33213424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0A319C-429D-9446-3794-D07E6D1B81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905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0758F-018A-BE9F-68F0-55EB3A5E2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EA7640C-4819-D78E-C70D-2C9517E5D2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36329C5-1F0F-B0BE-3A12-B370E58EC8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F5CF697-4286-ECFE-3B6E-0954A97C6E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537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7996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44959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1097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7096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8538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1834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3987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95821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901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2849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7EF09-C226-EE88-C89D-58D890CFD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2F4408C-376A-310D-C9E1-AF4AD4F124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0227E1E-608D-51CA-CECF-895975CC0E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8BCD90F-1317-BCE9-2988-A43479C711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5272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9522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629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48F9A-31E5-4EBE-A536-A9E0F5A96119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2895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0DD694-1B10-8B0B-1C25-4D8B8A1EE6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842868"/>
            <a:ext cx="10515599" cy="1497778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EBDF9D2-9232-2D0B-3186-730472E3BA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498629"/>
            <a:ext cx="10515600" cy="123700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CF3AAA-6113-824E-92B5-F003173A3B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5992794"/>
            <a:ext cx="2743200" cy="365125"/>
          </a:xfrm>
        </p:spPr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FFE8A5E-D6C2-0B4E-4DEA-5164F22A6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992794"/>
            <a:ext cx="41148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E415C-0A7E-F9EC-CAD7-F52D36E5F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5992794"/>
            <a:ext cx="2743200" cy="365125"/>
          </a:xfrm>
        </p:spPr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393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34A326-12D5-A6A5-5F0C-EB11DC204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83D6A29-1BF3-6519-F889-9590FC815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51F5AD-FBEC-E225-CAF7-0020A7AD6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8A3F22-CB7A-13CB-932B-AE0E5A40C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BA0C14-8095-FD06-30C7-8DB077CA0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0004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721CF89-2DBC-E6D6-B206-C36BB09FD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22F46DE-BBD6-3CDB-4128-41BDAE11EE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69EBDD-7270-3CF4-7B9C-CA37B1551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2DCCB0-2B53-9E6F-8AE0-78666088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AB8177B-9F52-7677-05E6-3884BD7EA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762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918F10-A6A5-3685-618D-CB3324CDD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5373BE3-CF33-57B6-BDBF-0F4022441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7EFFD6-4B84-DC63-DE94-ADDAC4429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350EDB-CEA9-7D43-D9D8-D885BEAA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AE3DC6-3FE2-B4A5-6F63-7A17E35A2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439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FE7320-32B5-572A-A163-897EFCA4A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310BEE-8371-6630-C87D-0C0007857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458CE9-98CE-3FB3-4AD3-8DD7539E7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0122F3-8194-DABE-CD72-00146840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BE5DC5-433E-17DD-4CD7-C6E287C1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49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AC0FE0-5B5A-8CCF-9A3F-4EF202D2D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D5EC01-8340-DAAB-3404-BC45CE1625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0FCD956-30A6-845D-8B09-012279D918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7401651-F0EF-D95A-8FE0-1DD83991E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74495D-7EAA-335F-BA68-E34B1B10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B2094C-9C21-EEEE-FF54-7F4CFD16A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451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009D58-E1EF-1E41-B03C-0098A69F1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9B68CD-2604-9F3F-5AF4-FA8970700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2AD0B85-0E1D-CDD0-B855-5CCB0D8BE4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232777-1243-E790-1686-9135125560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A6E73C3-DC00-8559-0F40-FBC5397C2F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3442128-BAE5-0E0A-F8F1-59536C843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D7FF8D0-6FEF-9D15-39F0-11396D612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1102777-D938-153E-A4AB-76F18F7C5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9436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9542C1-B0C2-274A-49FF-80CA4F1FE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BA67555-D47D-1859-76D5-20E613EB3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320BEF0-041C-F1B0-7C36-95082205B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BBBB750-3861-D54A-06B8-098929E93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54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CD6A574-EC05-7F4B-B5A5-FC50D2DE0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AEA8E57-B732-A2B1-D3EF-82979EE33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C266E96-A03D-B532-7123-21F4F2CC8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40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DB088E-6B5D-C440-1CC7-22547350C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DB281F-32A2-0E75-A228-57FF727C1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EBC9530-ECE0-B1E6-3E48-F2DA36A92D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D615B3C-BC79-103A-533D-E8702F0C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A33E7E-AF6B-FCEE-304C-AA3AF8C2C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FD8FFD-ABD3-17B6-1A29-5607C2245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5147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7D20BD-28C4-6B61-0149-760A04586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2F73C36-F303-72A0-30F0-562562FCD4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9C37948-5552-3E70-F996-7E5687C80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F64BA21-E01A-C1CB-5189-C8ABF5390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C2322BE-5B27-0E8B-B1B2-2943C09DA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74C591F-7459-9FED-1DCD-9539139CB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01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24C1BD7-E808-6082-5696-045335A5C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8299"/>
            <a:ext cx="10515600" cy="1068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D66306-6BF5-05B9-6BC0-453A4181B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92357"/>
            <a:ext cx="10515600" cy="3613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0BC6C6-ABEE-E3A8-8EE0-4F332075FE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59944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24A905-F4B1-3D4D-9EF8-1F64B12C5BF2}" type="datetimeFigureOut">
              <a:rPr lang="fr-FR" smtClean="0"/>
              <a:pPr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9BBBFE-6346-2DCF-C9DE-3FE02CEBFC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59944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6D91FE-2A59-CBE5-DC74-3FF8C876B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59944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70795E2-B852-7047-962B-4AF0265712F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6813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rgbClr val="0167A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3.jpe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jpeg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3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5048BC-1FD9-4DCE-779B-4C49C9813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145" y="3025792"/>
            <a:ext cx="11837709" cy="175359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3600" dirty="0"/>
              <a:t>SALTO ONCO-AURA : </a:t>
            </a:r>
            <a:br>
              <a:rPr lang="fr-FR" sz="2800" dirty="0"/>
            </a:br>
            <a:r>
              <a:rPr lang="fr-FR" sz="2800" dirty="0"/>
              <a:t>Développement et expérimentation d’un questionnaire </a:t>
            </a:r>
            <a:br>
              <a:rPr lang="fr-FR" sz="2800" dirty="0"/>
            </a:br>
            <a:r>
              <a:rPr lang="fr-FR" sz="2800" dirty="0"/>
              <a:t>d’auto-évaluation des besoins en soins de support après cancer </a:t>
            </a:r>
            <a:endParaRPr lang="fr-FR" sz="2800" b="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F319CE-6766-48D4-7F08-184C12374C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5050970"/>
            <a:ext cx="10515600" cy="684665"/>
          </a:xfrm>
        </p:spPr>
        <p:txBody>
          <a:bodyPr>
            <a:normAutofit fontScale="92500" lnSpcReduction="10000"/>
          </a:bodyPr>
          <a:lstStyle/>
          <a:p>
            <a:r>
              <a:rPr lang="fr-FR" b="1" dirty="0"/>
              <a:t>Laura GAUTHERON</a:t>
            </a:r>
            <a:r>
              <a:rPr lang="fr-FR" dirty="0"/>
              <a:t>, chargée de projets, DSRC ONCO AURA, Lyon</a:t>
            </a:r>
          </a:p>
          <a:p>
            <a:r>
              <a:rPr lang="it-IT" sz="1900" dirty="0"/>
              <a:t>Hélène LABROSSE, Pierre ROCCAMATISI, Fadila FARSI</a:t>
            </a:r>
            <a:endParaRPr lang="fr-FR" sz="1900" dirty="0"/>
          </a:p>
          <a:p>
            <a:endParaRPr lang="fr-FR" dirty="0"/>
          </a:p>
        </p:txBody>
      </p:sp>
      <p:pic>
        <p:nvPicPr>
          <p:cNvPr id="5" name="Image 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BFFC2867-1B77-A8F7-918A-A508B7BFD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046" y="5735635"/>
            <a:ext cx="1953089" cy="65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49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19"/>
    </mc:Choice>
    <mc:Fallback xmlns="">
      <p:transition spd="slow" advTm="2791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E8E91-5C05-FB4C-AE73-4178C79D2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1DAF2B22-2557-FC2D-E22D-AEA156458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435" y="1451452"/>
            <a:ext cx="7857743" cy="291601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23063058-8DFB-A312-B2ED-8AB1B6BA82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7005" y="788086"/>
            <a:ext cx="989936" cy="32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68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66"/>
    </mc:Choice>
    <mc:Fallback xmlns="">
      <p:transition spd="slow" advTm="15666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FAFCD-E63D-7EA4-AD8A-3AA7ACEF2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677C4-745E-D087-1B38-D038A30E3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829AAA4-EDA8-6FA1-99A9-9E145B1257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21" y="625331"/>
            <a:ext cx="4101627" cy="573192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31047993-70FD-1CF6-0D72-B2EED0454E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1051" y="612630"/>
            <a:ext cx="3949903" cy="5607338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F199D861-F2F0-735A-BA97-D179EE8ACB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1727" y="612630"/>
            <a:ext cx="3930852" cy="55819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318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92"/>
    </mc:Choice>
    <mc:Fallback xmlns="">
      <p:transition spd="slow" advTm="107892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C158BA-2B09-1834-DFC8-4F457137D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03386C-CCCB-AD72-A4DA-EB08F04715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8CAC84A-B5F0-BAAB-B0EF-3761F9FAFF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727" y="0"/>
            <a:ext cx="8674546" cy="541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36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10C9CB-84E5-30C0-3199-B46F05357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791F584-D5C7-D49E-26F3-102F5F7791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05B6767-8C12-CDBA-D26E-D107E29172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449" y="389061"/>
            <a:ext cx="8611043" cy="541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7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B001B5-BCC3-4C0A-FE27-8F99A72A6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065FF3-46EF-0159-4256-7215366FFB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8A5BDDD-B0CE-E560-539B-A45CEE3D3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266" y="547819"/>
            <a:ext cx="8001411" cy="525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95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721FF-5C82-53AC-8685-3209D6F1A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7B13DD-AA89-1D63-86C9-7451726C3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3" y="681037"/>
            <a:ext cx="10515600" cy="1068636"/>
          </a:xfrm>
        </p:spPr>
        <p:txBody>
          <a:bodyPr/>
          <a:lstStyle/>
          <a:p>
            <a:r>
              <a:rPr lang="fr-FR"/>
              <a:t>Tests par le GIPA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87927D9-A37D-8CD0-E99D-DFE3883DA6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4668" y="1676594"/>
            <a:ext cx="11190514" cy="4277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>
                <a:solidFill>
                  <a:srgbClr val="0167A5"/>
                </a:solidFill>
              </a:rPr>
              <a:t>9 au 20 septembre 2024</a:t>
            </a:r>
          </a:p>
        </p:txBody>
      </p:sp>
      <p:pic>
        <p:nvPicPr>
          <p:cNvPr id="3" name="Image 2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E672C82A-73F8-4E2D-9573-FF32BF0DD6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7005" y="788086"/>
            <a:ext cx="989936" cy="329979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BC6982BB-C204-9023-0CCB-10F605821602}"/>
              </a:ext>
            </a:extLst>
          </p:cNvPr>
          <p:cNvGrpSpPr/>
          <p:nvPr/>
        </p:nvGrpSpPr>
        <p:grpSpPr>
          <a:xfrm>
            <a:off x="684669" y="2163093"/>
            <a:ext cx="5030332" cy="3791410"/>
            <a:chOff x="684669" y="2163093"/>
            <a:chExt cx="5030332" cy="379141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AAF5066-85D9-BEC9-89DC-0AE4405E280F}"/>
                </a:ext>
              </a:extLst>
            </p:cNvPr>
            <p:cNvSpPr/>
            <p:nvPr/>
          </p:nvSpPr>
          <p:spPr>
            <a:xfrm>
              <a:off x="684669" y="2163093"/>
              <a:ext cx="5030332" cy="3791410"/>
            </a:xfrm>
            <a:prstGeom prst="rect">
              <a:avLst/>
            </a:prstGeom>
            <a:solidFill>
              <a:srgbClr val="79C29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bIns="144000" rtlCol="0" anchor="t"/>
            <a:lstStyle/>
            <a:p>
              <a:pPr algn="ctr" fontAlgn="base"/>
              <a:r>
                <a:rPr lang="fr-FR" sz="2400" b="1">
                  <a:latin typeface="Arial" panose="020B0604020202020204" pitchFamily="34" charset="0"/>
                  <a:cs typeface="Arial" panose="020B0604020202020204" pitchFamily="34" charset="0"/>
                </a:rPr>
                <a:t>RÉSULTATS ENCOURAGEANTS</a:t>
              </a:r>
            </a:p>
          </p:txBody>
        </p:sp>
        <p:sp>
          <p:nvSpPr>
            <p:cNvPr id="7" name="Espace réservé du contenu 3">
              <a:extLst>
                <a:ext uri="{FF2B5EF4-FFF2-40B4-BE49-F238E27FC236}">
                  <a16:creationId xmlns:a16="http://schemas.microsoft.com/office/drawing/2014/main" id="{1CBD17F8-A600-8BD4-08CA-FA9EBA080A8E}"/>
                </a:ext>
              </a:extLst>
            </p:cNvPr>
            <p:cNvSpPr txBox="1">
              <a:spLocks/>
            </p:cNvSpPr>
            <p:nvPr/>
          </p:nvSpPr>
          <p:spPr>
            <a:xfrm>
              <a:off x="853481" y="2785771"/>
              <a:ext cx="4440414" cy="302343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fr-FR" sz="2400"/>
                <a:t>Une navigation fluide </a:t>
              </a:r>
            </a:p>
            <a:p>
              <a:pPr fontAlgn="base"/>
              <a:r>
                <a:rPr lang="fr-FR" sz="2400"/>
                <a:t>Un remplissage rapide des questionnaires thématiques</a:t>
              </a:r>
            </a:p>
            <a:p>
              <a:pPr fontAlgn="base"/>
              <a:r>
                <a:rPr lang="fr-FR" sz="2400"/>
                <a:t>Des questions claires et pertinentes </a:t>
              </a:r>
            </a:p>
            <a:p>
              <a:pPr fontAlgn="base"/>
              <a:r>
                <a:rPr lang="fr-FR" sz="2400"/>
                <a:t>Des fiches conseils attractives et bien structurées</a:t>
              </a:r>
              <a:endParaRPr lang="fr-FR"/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366A46A-4036-4BAD-13E0-C76795DFA081}"/>
              </a:ext>
            </a:extLst>
          </p:cNvPr>
          <p:cNvGrpSpPr/>
          <p:nvPr/>
        </p:nvGrpSpPr>
        <p:grpSpPr>
          <a:xfrm>
            <a:off x="6096000" y="2167433"/>
            <a:ext cx="5739285" cy="3796157"/>
            <a:chOff x="6096000" y="2167433"/>
            <a:chExt cx="5739285" cy="379615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C7E3698-1660-6F6E-42D9-E401231C4383}"/>
                </a:ext>
              </a:extLst>
            </p:cNvPr>
            <p:cNvSpPr/>
            <p:nvPr/>
          </p:nvSpPr>
          <p:spPr>
            <a:xfrm>
              <a:off x="6096000" y="2167433"/>
              <a:ext cx="5739285" cy="3791410"/>
            </a:xfrm>
            <a:prstGeom prst="rect">
              <a:avLst/>
            </a:prstGeom>
            <a:solidFill>
              <a:srgbClr val="88BE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fr-FR" sz="2400" b="1">
                  <a:latin typeface="Arial" panose="020B0604020202020204" pitchFamily="34" charset="0"/>
                  <a:cs typeface="Arial" panose="020B0604020202020204" pitchFamily="34" charset="0"/>
                </a:rPr>
                <a:t>AJUSTEMENTS IDENTIFIÉS</a:t>
              </a:r>
              <a:endParaRPr lang="fr-FR" sz="20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Espace réservé du contenu 3">
              <a:extLst>
                <a:ext uri="{FF2B5EF4-FFF2-40B4-BE49-F238E27FC236}">
                  <a16:creationId xmlns:a16="http://schemas.microsoft.com/office/drawing/2014/main" id="{3EBE7C2B-2F60-B4CA-757B-CFDBD941F3A3}"/>
                </a:ext>
              </a:extLst>
            </p:cNvPr>
            <p:cNvSpPr txBox="1">
              <a:spLocks/>
            </p:cNvSpPr>
            <p:nvPr/>
          </p:nvSpPr>
          <p:spPr>
            <a:xfrm>
              <a:off x="6189422" y="2940152"/>
              <a:ext cx="5552439" cy="302343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fr-FR" sz="2400" dirty="0"/>
                <a:t>Contenus de certains questionnaires</a:t>
              </a:r>
            </a:p>
            <a:p>
              <a:pPr fontAlgn="base"/>
              <a:r>
                <a:rPr lang="fr-FR" sz="2400" dirty="0"/>
                <a:t>Avoir une fiche conseil global à l’ensemble des questionnaires</a:t>
              </a:r>
            </a:p>
            <a:p>
              <a:pPr fontAlgn="base"/>
              <a:r>
                <a:rPr lang="fr-FR" sz="2400" dirty="0"/>
                <a:t>Un accès plus rapide aux fiches conseils</a:t>
              </a:r>
            </a:p>
            <a:p>
              <a:pPr fontAlgn="base"/>
              <a:r>
                <a:rPr lang="fr-FR" sz="2400" dirty="0"/>
                <a:t>Améliorer l’accessibilité numérique, en particulier sur mobile</a:t>
              </a:r>
            </a:p>
          </p:txBody>
        </p:sp>
      </p:grp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8E63D1B9-BB26-084A-AE68-4BD57677571D}"/>
              </a:ext>
            </a:extLst>
          </p:cNvPr>
          <p:cNvCxnSpPr>
            <a:cxnSpLocks/>
          </p:cNvCxnSpPr>
          <p:nvPr/>
        </p:nvCxnSpPr>
        <p:spPr>
          <a:xfrm>
            <a:off x="450139" y="1739376"/>
            <a:ext cx="0" cy="3795967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dash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46A0BA00-6DCA-7646-0500-535DDC006826}"/>
              </a:ext>
            </a:extLst>
          </p:cNvPr>
          <p:cNvSpPr txBox="1"/>
          <p:nvPr/>
        </p:nvSpPr>
        <p:spPr>
          <a:xfrm>
            <a:off x="-67434" y="3198167"/>
            <a:ext cx="1035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>
                <a:ln w="22225">
                  <a:solidFill>
                    <a:srgbClr val="88BEC4"/>
                  </a:solidFill>
                  <a:prstDash val="solid"/>
                </a:ln>
                <a:solidFill>
                  <a:srgbClr val="5EB67D"/>
                </a:solidFill>
              </a:rPr>
              <a:t>2024</a:t>
            </a:r>
            <a:endParaRPr lang="fr-FR" sz="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117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825"/>
    </mc:Choice>
    <mc:Fallback xmlns="">
      <p:transition spd="slow" advTm="120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ED5A9-320D-DB36-FE0A-C9D134624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1C2F0D-7550-4E30-E7EC-8473428EE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3" y="681037"/>
            <a:ext cx="10515600" cy="1068636"/>
          </a:xfrm>
        </p:spPr>
        <p:txBody>
          <a:bodyPr/>
          <a:lstStyle/>
          <a:p>
            <a:r>
              <a:rPr lang="fr-FR"/>
              <a:t>Et après ?...</a:t>
            </a:r>
          </a:p>
        </p:txBody>
      </p:sp>
      <p:pic>
        <p:nvPicPr>
          <p:cNvPr id="3" name="Image 2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79F97E11-C84B-87F9-8433-D7ECF595F0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7005" y="788086"/>
            <a:ext cx="989936" cy="329979"/>
          </a:xfrm>
          <a:prstGeom prst="rect">
            <a:avLst/>
          </a:prstGeom>
        </p:spPr>
      </p:pic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149E0CA6-A908-340A-F465-9C2218BC2FC9}"/>
              </a:ext>
            </a:extLst>
          </p:cNvPr>
          <p:cNvCxnSpPr>
            <a:cxnSpLocks/>
          </p:cNvCxnSpPr>
          <p:nvPr/>
        </p:nvCxnSpPr>
        <p:spPr>
          <a:xfrm>
            <a:off x="517573" y="1737432"/>
            <a:ext cx="0" cy="3997621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dash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46FE5597-007D-A158-EB54-5B5F74CE879F}"/>
              </a:ext>
            </a:extLst>
          </p:cNvPr>
          <p:cNvSpPr txBox="1"/>
          <p:nvPr/>
        </p:nvSpPr>
        <p:spPr>
          <a:xfrm>
            <a:off x="96253" y="2272542"/>
            <a:ext cx="1035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ln w="22225">
                  <a:solidFill>
                    <a:srgbClr val="88BEC4"/>
                  </a:solidFill>
                  <a:prstDash val="solid"/>
                </a:ln>
                <a:solidFill>
                  <a:srgbClr val="5EB67D"/>
                </a:solidFill>
              </a:rPr>
              <a:t>2025</a:t>
            </a:r>
            <a:endParaRPr lang="fr-FR" sz="50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4AE3287-5888-7BE3-431A-9B95AF0D160A}"/>
              </a:ext>
            </a:extLst>
          </p:cNvPr>
          <p:cNvSpPr txBox="1"/>
          <p:nvPr/>
        </p:nvSpPr>
        <p:spPr>
          <a:xfrm>
            <a:off x="96253" y="3960645"/>
            <a:ext cx="1035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ln w="22225">
                  <a:solidFill>
                    <a:srgbClr val="88BEC4"/>
                  </a:solidFill>
                  <a:prstDash val="solid"/>
                </a:ln>
                <a:solidFill>
                  <a:srgbClr val="5EB67D"/>
                </a:solidFill>
              </a:rPr>
              <a:t>2026</a:t>
            </a:r>
            <a:endParaRPr lang="fr-FR" sz="50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9D1FBF1-6E41-7AAE-DC33-7D5516EA1525}"/>
              </a:ext>
            </a:extLst>
          </p:cNvPr>
          <p:cNvSpPr txBox="1"/>
          <p:nvPr/>
        </p:nvSpPr>
        <p:spPr>
          <a:xfrm>
            <a:off x="938894" y="1995543"/>
            <a:ext cx="96563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Développement d’évolutions techniques </a:t>
            </a:r>
            <a:r>
              <a:rPr lang="fr-FR" sz="2000" b="1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dont l’enchainement des questionnaires et une fiche conseil global</a:t>
            </a:r>
          </a:p>
          <a:p>
            <a:r>
              <a:rPr lang="fr-FR" sz="2000" b="1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Nouvelle vague de tests </a:t>
            </a:r>
            <a:r>
              <a:rPr lang="fr-FR" sz="2000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avec des associations, établissements à plus grande échelle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2EE49C8-B31B-E0B6-3B20-8F769B5D86C4}"/>
              </a:ext>
            </a:extLst>
          </p:cNvPr>
          <p:cNvSpPr txBox="1"/>
          <p:nvPr/>
        </p:nvSpPr>
        <p:spPr>
          <a:xfrm>
            <a:off x="938893" y="3560535"/>
            <a:ext cx="9656377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 dirty="0">
                <a:solidFill>
                  <a:srgbClr val="0167A5"/>
                </a:solidFill>
                <a:latin typeface="Arial"/>
                <a:cs typeface="Arial"/>
              </a:rPr>
              <a:t>Mise en ligne de l’outil au sein du </a:t>
            </a:r>
            <a:r>
              <a:rPr lang="fr-FR" sz="2000" b="1" dirty="0">
                <a:solidFill>
                  <a:srgbClr val="0167A5"/>
                </a:solidFill>
                <a:latin typeface="Arial"/>
                <a:cs typeface="Arial"/>
              </a:rPr>
              <a:t>Portail Patient Aidant Ressources et déploiement régional </a:t>
            </a:r>
          </a:p>
          <a:p>
            <a:r>
              <a:rPr lang="fr-FR" sz="2000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Réflexion </a:t>
            </a:r>
            <a:r>
              <a:rPr lang="fr-FR" sz="2000" b="1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SALTO comme outil d’évaluation du PPAC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7CCF66E-F2FC-A4DB-02DE-5CD358C99B9E}"/>
              </a:ext>
            </a:extLst>
          </p:cNvPr>
          <p:cNvSpPr txBox="1"/>
          <p:nvPr/>
        </p:nvSpPr>
        <p:spPr>
          <a:xfrm>
            <a:off x="120746" y="4852875"/>
            <a:ext cx="1035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>
                <a:ln w="22225">
                  <a:solidFill>
                    <a:srgbClr val="88BEC4"/>
                  </a:solidFill>
                  <a:prstDash val="solid"/>
                </a:ln>
                <a:solidFill>
                  <a:srgbClr val="5EB67D"/>
                </a:solidFill>
              </a:rPr>
              <a:t>.....</a:t>
            </a:r>
            <a:endParaRPr lang="fr-FR" sz="40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BC6713A-8F5A-80B8-7900-54982BF6EADC}"/>
              </a:ext>
            </a:extLst>
          </p:cNvPr>
          <p:cNvSpPr txBox="1"/>
          <p:nvPr/>
        </p:nvSpPr>
        <p:spPr>
          <a:xfrm>
            <a:off x="938893" y="4802391"/>
            <a:ext cx="1010609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 dirty="0">
                <a:solidFill>
                  <a:srgbClr val="0167A5"/>
                </a:solidFill>
                <a:latin typeface="Arial"/>
                <a:cs typeface="Arial"/>
              </a:rPr>
              <a:t>Intégrer les questionnaires pour la phase </a:t>
            </a:r>
            <a:r>
              <a:rPr lang="fr-FR" sz="2000" b="1" dirty="0">
                <a:solidFill>
                  <a:srgbClr val="0167A5"/>
                </a:solidFill>
                <a:latin typeface="Arial"/>
                <a:cs typeface="Arial"/>
              </a:rPr>
              <a:t>pendant le traitement </a:t>
            </a:r>
            <a:r>
              <a:rPr lang="fr-FR" sz="2000">
                <a:solidFill>
                  <a:srgbClr val="0167A5"/>
                </a:solidFill>
                <a:latin typeface="Arial"/>
                <a:cs typeface="Arial"/>
              </a:rPr>
              <a:t>puis </a:t>
            </a:r>
            <a:r>
              <a:rPr lang="fr-FR" sz="2000" b="1">
                <a:solidFill>
                  <a:srgbClr val="0167A5"/>
                </a:solidFill>
                <a:latin typeface="Arial"/>
                <a:cs typeface="Arial"/>
              </a:rPr>
              <a:t>la </a:t>
            </a:r>
            <a:r>
              <a:rPr lang="fr-FR" sz="2000" b="1" dirty="0">
                <a:solidFill>
                  <a:srgbClr val="0167A5"/>
                </a:solidFill>
                <a:latin typeface="Arial"/>
                <a:cs typeface="Arial"/>
              </a:rPr>
              <a:t>partie Aidant</a:t>
            </a:r>
          </a:p>
          <a:p>
            <a:r>
              <a:rPr lang="fr-FR" sz="2000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Connexion avec </a:t>
            </a:r>
            <a:r>
              <a:rPr lang="fr-FR" sz="2000" b="1" dirty="0" err="1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MonEspaceSanté</a:t>
            </a:r>
            <a:endParaRPr lang="fr-FR" sz="2000" b="1" dirty="0">
              <a:solidFill>
                <a:srgbClr val="0167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646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066"/>
    </mc:Choice>
    <mc:Fallback xmlns="">
      <p:transition spd="slow" advTm="1540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1" grpId="0"/>
      <p:bldP spid="14" grpId="0"/>
      <p:bldP spid="1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CA28D36C-6F6E-79B8-5732-279C4AD62BED}"/>
              </a:ext>
            </a:extLst>
          </p:cNvPr>
          <p:cNvSpPr txBox="1">
            <a:spLocks/>
          </p:cNvSpPr>
          <p:nvPr/>
        </p:nvSpPr>
        <p:spPr>
          <a:xfrm>
            <a:off x="1581308" y="1982186"/>
            <a:ext cx="9022190" cy="2578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0167A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4800" dirty="0"/>
              <a:t>MERCI pour votre attention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D57C39B-18F3-B149-9E6F-5C3F815BD099}"/>
              </a:ext>
            </a:extLst>
          </p:cNvPr>
          <p:cNvSpPr txBox="1">
            <a:spLocks/>
          </p:cNvSpPr>
          <p:nvPr/>
        </p:nvSpPr>
        <p:spPr>
          <a:xfrm>
            <a:off x="609600" y="4129473"/>
            <a:ext cx="10579100" cy="8616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0167A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600" b="0"/>
              <a:t>Et merci à l’ensemble des contributeurs du projet</a:t>
            </a:r>
          </a:p>
        </p:txBody>
      </p:sp>
      <p:pic>
        <p:nvPicPr>
          <p:cNvPr id="4" name="Image 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9EB1C7E3-E47F-1115-5401-8DF646920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4088" y="5418523"/>
            <a:ext cx="902803" cy="570191"/>
          </a:xfrm>
          <a:prstGeom prst="rect">
            <a:avLst/>
          </a:prstGeom>
        </p:spPr>
      </p:pic>
      <p:pic>
        <p:nvPicPr>
          <p:cNvPr id="5" name="Image 4" descr="Une image contenant texte, capture d’écran, Police, Graphique&#10;&#10;Le contenu généré par l’IA peut être incorrect.">
            <a:extLst>
              <a:ext uri="{FF2B5EF4-FFF2-40B4-BE49-F238E27FC236}">
                <a16:creationId xmlns:a16="http://schemas.microsoft.com/office/drawing/2014/main" id="{EC328685-A46C-3213-83CE-AA58D059D3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5197" y="5576925"/>
            <a:ext cx="889499" cy="570191"/>
          </a:xfrm>
          <a:prstGeom prst="rect">
            <a:avLst/>
          </a:prstGeom>
        </p:spPr>
      </p:pic>
      <p:pic>
        <p:nvPicPr>
          <p:cNvPr id="6" name="Picture 14">
            <a:extLst>
              <a:ext uri="{FF2B5EF4-FFF2-40B4-BE49-F238E27FC236}">
                <a16:creationId xmlns:a16="http://schemas.microsoft.com/office/drawing/2014/main" id="{7E822E84-68AE-E0FE-372E-EBB0C4172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799" y="5704903"/>
            <a:ext cx="345459" cy="50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ASSOCIATION LOCOMOTIVE - 38 - Association Sourire d'enfant">
            <a:extLst>
              <a:ext uri="{FF2B5EF4-FFF2-40B4-BE49-F238E27FC236}">
                <a16:creationId xmlns:a16="http://schemas.microsoft.com/office/drawing/2014/main" id="{A5D6780B-98D7-7DAA-D774-9AF133529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858" y="5688923"/>
            <a:ext cx="1169262" cy="44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logo anticipez">
            <a:extLst>
              <a:ext uri="{FF2B5EF4-FFF2-40B4-BE49-F238E27FC236}">
                <a16:creationId xmlns:a16="http://schemas.microsoft.com/office/drawing/2014/main" id="{C000E62A-2E02-A5DA-9743-9FA57A568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122" y="5731873"/>
            <a:ext cx="992077" cy="68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Association Aida">
            <a:extLst>
              <a:ext uri="{FF2B5EF4-FFF2-40B4-BE49-F238E27FC236}">
                <a16:creationId xmlns:a16="http://schemas.microsoft.com/office/drawing/2014/main" id="{D6F97716-058A-D00F-D22E-E46A27428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720" y="5773074"/>
            <a:ext cx="625105" cy="27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2" descr="Les actualités récentes - IMAGYN">
            <a:extLst>
              <a:ext uri="{FF2B5EF4-FFF2-40B4-BE49-F238E27FC236}">
                <a16:creationId xmlns:a16="http://schemas.microsoft.com/office/drawing/2014/main" id="{BCAEFC2A-C57F-0D8B-7050-1A6160980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296" y="5701612"/>
            <a:ext cx="970192" cy="32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4">
            <a:extLst>
              <a:ext uri="{FF2B5EF4-FFF2-40B4-BE49-F238E27FC236}">
                <a16:creationId xmlns:a16="http://schemas.microsoft.com/office/drawing/2014/main" id="{953D1074-6940-9C3A-DC2C-E8B38A8A8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425" y="5701612"/>
            <a:ext cx="439172" cy="430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5D30C6D1-F448-398A-A3EB-07D60DF0199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57005" y="788086"/>
            <a:ext cx="989936" cy="329979"/>
          </a:xfrm>
          <a:prstGeom prst="rect">
            <a:avLst/>
          </a:prstGeom>
        </p:spPr>
      </p:pic>
      <p:pic>
        <p:nvPicPr>
          <p:cNvPr id="13" name="Image 12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C7796A7D-F9F7-5CED-0F4C-B8B8B1B518C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6772" y="5809863"/>
            <a:ext cx="989936" cy="329979"/>
          </a:xfrm>
          <a:prstGeom prst="rect">
            <a:avLst/>
          </a:prstGeom>
        </p:spPr>
      </p:pic>
      <p:pic>
        <p:nvPicPr>
          <p:cNvPr id="14" name="Image 13" descr="Une image contenant Police, logo, Graphique, texte&#10;&#10;Le contenu généré par l’IA peut être incorrect.">
            <a:extLst>
              <a:ext uri="{FF2B5EF4-FFF2-40B4-BE49-F238E27FC236}">
                <a16:creationId xmlns:a16="http://schemas.microsoft.com/office/drawing/2014/main" id="{8BB3273B-6532-C820-5661-9768681A4C63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b="12306"/>
          <a:stretch>
            <a:fillRect/>
          </a:stretch>
        </p:blipFill>
        <p:spPr>
          <a:xfrm>
            <a:off x="1581308" y="5622961"/>
            <a:ext cx="1645214" cy="70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85"/>
    </mc:Choice>
    <mc:Fallback xmlns="">
      <p:transition spd="slow" advTm="708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A21C66-6BBE-8797-6DDB-4C9613286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059" y="676620"/>
            <a:ext cx="10515600" cy="1068636"/>
          </a:xfrm>
        </p:spPr>
        <p:txBody>
          <a:bodyPr/>
          <a:lstStyle/>
          <a:p>
            <a:r>
              <a:rPr lang="fr-FR"/>
              <a:t>Ressources : améliorer l’accès aux SOS au service des patients</a:t>
            </a:r>
          </a:p>
        </p:txBody>
      </p:sp>
      <p:pic>
        <p:nvPicPr>
          <p:cNvPr id="4" name="Image 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FFA8D1C4-4747-8F07-A69B-6530DC2DE0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7005" y="788086"/>
            <a:ext cx="989936" cy="32997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3A4061B-D41C-42D0-DDFF-6812304CE0C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85" y="2505438"/>
            <a:ext cx="3596296" cy="106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B44E0DD-3EC0-FD13-C91E-CB8E4341C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28" y="3806773"/>
            <a:ext cx="1648809" cy="164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2FE54E26-698D-69A1-71D5-E210D3035FB2}"/>
              </a:ext>
            </a:extLst>
          </p:cNvPr>
          <p:cNvGrpSpPr/>
          <p:nvPr/>
        </p:nvGrpSpPr>
        <p:grpSpPr>
          <a:xfrm>
            <a:off x="4697847" y="4091344"/>
            <a:ext cx="6833591" cy="2374981"/>
            <a:chOff x="4697847" y="4091344"/>
            <a:chExt cx="6833591" cy="2374981"/>
          </a:xfrm>
        </p:grpSpPr>
        <p:sp>
          <p:nvSpPr>
            <p:cNvPr id="6" name="Rectangle : avec coins arrondis en diagonale 5">
              <a:extLst>
                <a:ext uri="{FF2B5EF4-FFF2-40B4-BE49-F238E27FC236}">
                  <a16:creationId xmlns:a16="http://schemas.microsoft.com/office/drawing/2014/main" id="{FB5B9320-9F86-F8FE-6D1C-8E34A0BF1F67}"/>
                </a:ext>
              </a:extLst>
            </p:cNvPr>
            <p:cNvSpPr/>
            <p:nvPr/>
          </p:nvSpPr>
          <p:spPr>
            <a:xfrm>
              <a:off x="4697847" y="4091344"/>
              <a:ext cx="6833591" cy="2265259"/>
            </a:xfrm>
            <a:prstGeom prst="round2DiagRect">
              <a:avLst/>
            </a:prstGeom>
            <a:solidFill>
              <a:srgbClr val="88BE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t"/>
            <a:lstStyle/>
            <a:p>
              <a:pPr algn="ctr"/>
              <a:r>
                <a:rPr lang="fr-FR" sz="2400" b="1">
                  <a:latin typeface="Arial"/>
                  <a:cs typeface="Arial"/>
                </a:rPr>
                <a:t>ACCÉS AUX COMPÉTENCES RÉGIONALES </a:t>
              </a:r>
            </a:p>
            <a:p>
              <a:pPr algn="ctr"/>
              <a:endParaRPr lang="fr-FR" sz="2400" b="1"/>
            </a:p>
          </p:txBody>
        </p:sp>
        <p:sp>
          <p:nvSpPr>
            <p:cNvPr id="9" name="Espace réservé du contenu 2">
              <a:extLst>
                <a:ext uri="{FF2B5EF4-FFF2-40B4-BE49-F238E27FC236}">
                  <a16:creationId xmlns:a16="http://schemas.microsoft.com/office/drawing/2014/main" id="{09A84D4B-8A92-79E4-8E18-C06E1732065E}"/>
                </a:ext>
              </a:extLst>
            </p:cNvPr>
            <p:cNvSpPr txBox="1">
              <a:spLocks/>
            </p:cNvSpPr>
            <p:nvPr/>
          </p:nvSpPr>
          <p:spPr>
            <a:xfrm>
              <a:off x="4920738" y="4743473"/>
              <a:ext cx="6197028" cy="6497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r-FR" b="1"/>
                <a:t>Annuaires régionaux d’expertises</a:t>
              </a:r>
            </a:p>
          </p:txBody>
        </p:sp>
        <p:sp>
          <p:nvSpPr>
            <p:cNvPr id="8" name="Espace réservé du contenu 2">
              <a:extLst>
                <a:ext uri="{FF2B5EF4-FFF2-40B4-BE49-F238E27FC236}">
                  <a16:creationId xmlns:a16="http://schemas.microsoft.com/office/drawing/2014/main" id="{2A780D05-88F3-7032-DBF0-A1F1C9B3DC5F}"/>
                </a:ext>
              </a:extLst>
            </p:cNvPr>
            <p:cNvSpPr txBox="1">
              <a:spLocks/>
            </p:cNvSpPr>
            <p:nvPr/>
          </p:nvSpPr>
          <p:spPr>
            <a:xfrm>
              <a:off x="4841394" y="5145453"/>
              <a:ext cx="6546496" cy="132087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r-FR" sz="1800"/>
                <a:t>En 2024 : </a:t>
              </a:r>
            </a:p>
            <a:p>
              <a:pPr>
                <a:buFontTx/>
                <a:buChar char="-"/>
              </a:pPr>
              <a:r>
                <a:rPr lang="fr-FR" sz="1800" b="1"/>
                <a:t>17 annuaires SOS </a:t>
              </a:r>
              <a:r>
                <a:rPr lang="fr-FR" sz="1800"/>
                <a:t>sur 33 disponibles</a:t>
              </a:r>
            </a:p>
            <a:p>
              <a:pPr>
                <a:buFontTx/>
                <a:buChar char="-"/>
              </a:pPr>
              <a:r>
                <a:rPr lang="fr-FR" sz="1800" b="1"/>
                <a:t>456 fiches </a:t>
              </a:r>
              <a:r>
                <a:rPr lang="fr-FR" sz="1800"/>
                <a:t>hospitalières, libérales et associatives </a:t>
              </a:r>
            </a:p>
            <a:p>
              <a:pPr>
                <a:buFontTx/>
                <a:buChar char="-"/>
              </a:pPr>
              <a:endParaRPr lang="fr-FR" sz="1800"/>
            </a:p>
            <a:p>
              <a:pPr marL="0" indent="0">
                <a:buNone/>
              </a:pPr>
              <a:endParaRPr lang="fr-FR" sz="1800"/>
            </a:p>
            <a:p>
              <a:pPr marL="0" indent="0">
                <a:buNone/>
              </a:pPr>
              <a:endParaRPr lang="fr-FR" sz="1800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C26046F-D37B-3CBF-6470-B67E32824ABC}"/>
              </a:ext>
            </a:extLst>
          </p:cNvPr>
          <p:cNvGrpSpPr/>
          <p:nvPr/>
        </p:nvGrpSpPr>
        <p:grpSpPr>
          <a:xfrm>
            <a:off x="4709235" y="1798656"/>
            <a:ext cx="6822203" cy="2070284"/>
            <a:chOff x="4709235" y="1798656"/>
            <a:chExt cx="6822203" cy="2070284"/>
          </a:xfrm>
        </p:grpSpPr>
        <p:sp>
          <p:nvSpPr>
            <p:cNvPr id="3" name="Rectangle : avec coins arrondis en diagonale 2">
              <a:extLst>
                <a:ext uri="{FF2B5EF4-FFF2-40B4-BE49-F238E27FC236}">
                  <a16:creationId xmlns:a16="http://schemas.microsoft.com/office/drawing/2014/main" id="{21594898-13D0-6705-F7C1-BA2CECB05066}"/>
                </a:ext>
              </a:extLst>
            </p:cNvPr>
            <p:cNvSpPr/>
            <p:nvPr/>
          </p:nvSpPr>
          <p:spPr>
            <a:xfrm>
              <a:off x="4709235" y="1798656"/>
              <a:ext cx="6822203" cy="2070284"/>
            </a:xfrm>
            <a:prstGeom prst="round2DiagRect">
              <a:avLst/>
            </a:prstGeom>
            <a:solidFill>
              <a:srgbClr val="79C29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fr-FR" sz="2400" b="1">
                  <a:latin typeface="Arial" panose="020B0604020202020204" pitchFamily="34" charset="0"/>
                  <a:cs typeface="Arial" panose="020B0604020202020204" pitchFamily="34" charset="0"/>
                </a:rPr>
                <a:t>INFORMATION POUR LES PATIENTS </a:t>
              </a:r>
            </a:p>
            <a:p>
              <a:pPr algn="ctr"/>
              <a:endParaRPr lang="fr-FR" sz="2400" b="1"/>
            </a:p>
          </p:txBody>
        </p:sp>
        <p:sp>
          <p:nvSpPr>
            <p:cNvPr id="5" name="Espace réservé du contenu 2">
              <a:extLst>
                <a:ext uri="{FF2B5EF4-FFF2-40B4-BE49-F238E27FC236}">
                  <a16:creationId xmlns:a16="http://schemas.microsoft.com/office/drawing/2014/main" id="{94D7CEE6-19FA-AB58-5501-B229CB41F747}"/>
                </a:ext>
              </a:extLst>
            </p:cNvPr>
            <p:cNvSpPr txBox="1">
              <a:spLocks/>
            </p:cNvSpPr>
            <p:nvPr/>
          </p:nvSpPr>
          <p:spPr>
            <a:xfrm>
              <a:off x="4709235" y="2373621"/>
              <a:ext cx="6822203" cy="6497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r-FR" b="1"/>
                <a:t>Mise à disposition de contenus dédiés aux SOS</a:t>
              </a:r>
            </a:p>
          </p:txBody>
        </p:sp>
        <p:sp>
          <p:nvSpPr>
            <p:cNvPr id="10" name="Espace réservé du contenu 2">
              <a:extLst>
                <a:ext uri="{FF2B5EF4-FFF2-40B4-BE49-F238E27FC236}">
                  <a16:creationId xmlns:a16="http://schemas.microsoft.com/office/drawing/2014/main" id="{F143E0CC-CDE4-9957-86A1-98B56AD07EC8}"/>
                </a:ext>
              </a:extLst>
            </p:cNvPr>
            <p:cNvSpPr txBox="1">
              <a:spLocks/>
            </p:cNvSpPr>
            <p:nvPr/>
          </p:nvSpPr>
          <p:spPr>
            <a:xfrm>
              <a:off x="4803007" y="2858827"/>
              <a:ext cx="6432489" cy="8790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r-FR" sz="1800"/>
                <a:t>Douleur, psychologie, alimentation, APA, social, fertilité, sexualité, thrombose, addictions, socio-esthétique, parcours après traitement, etc.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6966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71"/>
    </mc:Choice>
    <mc:Fallback xmlns="">
      <p:transition spd="slow" advTm="91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6FF90D-373F-EBEB-B499-41878924F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3" y="681037"/>
            <a:ext cx="10515600" cy="1068636"/>
          </a:xfrm>
        </p:spPr>
        <p:txBody>
          <a:bodyPr/>
          <a:lstStyle/>
          <a:p>
            <a:r>
              <a:rPr lang="fr-FR"/>
              <a:t>Permettre au patient d’évaluer leurs besoins en soins de support dans le long terme</a:t>
            </a:r>
          </a:p>
        </p:txBody>
      </p:sp>
      <p:pic>
        <p:nvPicPr>
          <p:cNvPr id="3" name="Image 2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D96BF901-5010-065E-629A-61413288E9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7005" y="788086"/>
            <a:ext cx="989936" cy="32997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F1830591-6B8C-D301-869F-19C63A9C2902}"/>
              </a:ext>
            </a:extLst>
          </p:cNvPr>
          <p:cNvSpPr txBox="1"/>
          <p:nvPr/>
        </p:nvSpPr>
        <p:spPr>
          <a:xfrm>
            <a:off x="5638800" y="1865726"/>
            <a:ext cx="6383086" cy="3789596"/>
          </a:xfrm>
          <a:prstGeom prst="round2SameRect">
            <a:avLst/>
          </a:prstGeom>
          <a:solidFill>
            <a:srgbClr val="79C293"/>
          </a:solidFill>
        </p:spPr>
        <p:txBody>
          <a:bodyPr wrap="square" lIns="0" tIns="144000" rIns="0" bIns="144000" anchor="ctr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SALTO  </a:t>
            </a:r>
          </a:p>
          <a:p>
            <a:pPr algn="ctr"/>
            <a:r>
              <a:rPr lang="fr-F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uivi </a:t>
            </a:r>
            <a:r>
              <a:rPr lang="fr-F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</a:t>
            </a:r>
            <a:r>
              <a:rPr lang="fr-F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ong</a:t>
            </a:r>
            <a:r>
              <a:rPr lang="fr-F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r>
              <a:rPr lang="fr-F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erme</a:t>
            </a:r>
            <a:r>
              <a:rPr lang="fr-F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</a:t>
            </a:r>
            <a:r>
              <a:rPr lang="fr-F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ncologie</a:t>
            </a:r>
          </a:p>
          <a:p>
            <a:pPr algn="ctr"/>
            <a:endParaRPr lang="fr-FR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Mettre à disposition un outil régional en ligne d’autoévaluation en ligne et des conseils personnalisés</a:t>
            </a:r>
          </a:p>
          <a:p>
            <a:endParaRPr lang="fr-FR" sz="2000" dirty="0">
              <a:solidFill>
                <a:schemeClr val="bg1"/>
              </a:solidFill>
            </a:endParaRPr>
          </a:p>
          <a:p>
            <a:endParaRPr lang="fr-FR" sz="2000" dirty="0">
              <a:solidFill>
                <a:schemeClr val="bg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F19ACC1-3AC5-A1E9-F7E3-DF94CF71AFB0}"/>
              </a:ext>
            </a:extLst>
          </p:cNvPr>
          <p:cNvSpPr txBox="1"/>
          <p:nvPr/>
        </p:nvSpPr>
        <p:spPr>
          <a:xfrm>
            <a:off x="133027" y="2458598"/>
            <a:ext cx="543400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fr-FR" b="0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Après les traitements :</a:t>
            </a:r>
          </a:p>
          <a:p>
            <a:pPr marL="342900" indent="-342900">
              <a:buFontTx/>
              <a:buChar char="-"/>
            </a:pPr>
            <a:r>
              <a:rPr lang="fr-FR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Sensation d’abandon </a:t>
            </a:r>
          </a:p>
          <a:p>
            <a:pPr marL="342900" indent="-342900">
              <a:buFontTx/>
              <a:buChar char="-"/>
            </a:pPr>
            <a:r>
              <a:rPr lang="fr-FR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Difficulté pour évaluer </a:t>
            </a:r>
            <a:r>
              <a:rPr lang="fr-FR" b="0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besoins de SOS</a:t>
            </a:r>
          </a:p>
          <a:p>
            <a:pPr marL="342900" indent="-342900">
              <a:buFontTx/>
              <a:buChar char="-"/>
            </a:pPr>
            <a:r>
              <a:rPr lang="fr-FR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Isolement des patients </a:t>
            </a:r>
          </a:p>
          <a:p>
            <a:pPr marL="342900" indent="-342900">
              <a:buFontTx/>
              <a:buChar char="-"/>
            </a:pPr>
            <a:r>
              <a:rPr lang="fr-FR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Retard aux soins </a:t>
            </a:r>
            <a:r>
              <a:rPr lang="fr-FR" b="0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 l’absence d’évaluation par les professionnels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888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151"/>
    </mc:Choice>
    <mc:Fallback xmlns="">
      <p:transition spd="slow" advTm="1201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BD7EB-78A6-7842-7443-069D885E5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E07BCB-6C96-1043-77C3-FD8576746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3" y="681037"/>
            <a:ext cx="10515600" cy="1068636"/>
          </a:xfrm>
        </p:spPr>
        <p:txBody>
          <a:bodyPr>
            <a:normAutofit/>
          </a:bodyPr>
          <a:lstStyle/>
          <a:p>
            <a:r>
              <a:rPr lang="fr-FR" dirty="0"/>
              <a:t>Méthodologie 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C236D50E-E3D4-2B77-3333-F8916236B8D0}"/>
              </a:ext>
            </a:extLst>
          </p:cNvPr>
          <p:cNvCxnSpPr>
            <a:cxnSpLocks/>
          </p:cNvCxnSpPr>
          <p:nvPr/>
        </p:nvCxnSpPr>
        <p:spPr>
          <a:xfrm>
            <a:off x="472481" y="1734148"/>
            <a:ext cx="0" cy="3795967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dash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6A9F64D4-568F-6D5F-3C5D-23519F9B2B7E}"/>
              </a:ext>
            </a:extLst>
          </p:cNvPr>
          <p:cNvGrpSpPr/>
          <p:nvPr/>
        </p:nvGrpSpPr>
        <p:grpSpPr>
          <a:xfrm>
            <a:off x="7906501" y="3256220"/>
            <a:ext cx="3915312" cy="1924385"/>
            <a:chOff x="7906501" y="3256220"/>
            <a:chExt cx="3915312" cy="1924385"/>
          </a:xfrm>
        </p:grpSpPr>
        <p:pic>
          <p:nvPicPr>
            <p:cNvPr id="6" name="Image 5" descr="Une image contenant texte, Police, logo, Graphique&#10;&#10;Le contenu généré par l’IA peut être incorrect.">
              <a:extLst>
                <a:ext uri="{FF2B5EF4-FFF2-40B4-BE49-F238E27FC236}">
                  <a16:creationId xmlns:a16="http://schemas.microsoft.com/office/drawing/2014/main" id="{862E3F89-584B-A2C6-F3B9-C4F7ADA84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41052" y="3256220"/>
              <a:ext cx="992276" cy="626700"/>
            </a:xfrm>
            <a:prstGeom prst="rect">
              <a:avLst/>
            </a:prstGeom>
          </p:spPr>
        </p:pic>
        <p:pic>
          <p:nvPicPr>
            <p:cNvPr id="8" name="Image 7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3C3CAD95-3937-C89B-25D5-460831DD0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89499" y="4526263"/>
              <a:ext cx="1020775" cy="654342"/>
            </a:xfrm>
            <a:prstGeom prst="rect">
              <a:avLst/>
            </a:prstGeom>
          </p:spPr>
        </p:pic>
        <p:pic>
          <p:nvPicPr>
            <p:cNvPr id="2062" name="Picture 14">
              <a:extLst>
                <a:ext uri="{FF2B5EF4-FFF2-40B4-BE49-F238E27FC236}">
                  <a16:creationId xmlns:a16="http://schemas.microsoft.com/office/drawing/2014/main" id="{6EABDF57-C721-0005-5E71-0347F268D3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0968" y="3256220"/>
              <a:ext cx="472696" cy="694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4" name="Picture 16" descr="ASSOCIATION LOCOMOTIVE - 38 - Association Sourire d'enfant">
              <a:extLst>
                <a:ext uri="{FF2B5EF4-FFF2-40B4-BE49-F238E27FC236}">
                  <a16:creationId xmlns:a16="http://schemas.microsoft.com/office/drawing/2014/main" id="{BA03EB41-032C-DFD6-081C-8E836C1049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1468" y="3441146"/>
              <a:ext cx="1169262" cy="4426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6" name="Picture 18" descr="logo anticipez">
              <a:extLst>
                <a:ext uri="{FF2B5EF4-FFF2-40B4-BE49-F238E27FC236}">
                  <a16:creationId xmlns:a16="http://schemas.microsoft.com/office/drawing/2014/main" id="{1E1A6775-A7E4-07B6-7F08-6C4E7BD7DA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6501" y="4034090"/>
              <a:ext cx="992077" cy="687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8" name="Picture 20" descr="Association Aida">
              <a:extLst>
                <a:ext uri="{FF2B5EF4-FFF2-40B4-BE49-F238E27FC236}">
                  <a16:creationId xmlns:a16="http://schemas.microsoft.com/office/drawing/2014/main" id="{787AB1EC-026C-D1DD-E418-476E1FB0B1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9795" y="4068896"/>
              <a:ext cx="1169262" cy="513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70" name="Picture 22" descr="Les actualités récentes - IMAGYN">
              <a:extLst>
                <a:ext uri="{FF2B5EF4-FFF2-40B4-BE49-F238E27FC236}">
                  <a16:creationId xmlns:a16="http://schemas.microsoft.com/office/drawing/2014/main" id="{7BA7B4BF-059C-BF41-1404-B877CC15BF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41052" y="4075349"/>
              <a:ext cx="1180761" cy="4015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72" name="Picture 24">
              <a:extLst>
                <a:ext uri="{FF2B5EF4-FFF2-40B4-BE49-F238E27FC236}">
                  <a16:creationId xmlns:a16="http://schemas.microsoft.com/office/drawing/2014/main" id="{24D64BC7-D318-6F1A-B6A1-AEC395B1BC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8578" y="4378001"/>
              <a:ext cx="524256" cy="513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Image 8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018BA04E-1C5D-A57F-3297-A55B413F834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957005" y="788086"/>
            <a:ext cx="989936" cy="329979"/>
          </a:xfrm>
          <a:prstGeom prst="rect">
            <a:avLst/>
          </a:prstGeom>
        </p:spPr>
      </p:pic>
      <p:grpSp>
        <p:nvGrpSpPr>
          <p:cNvPr id="29" name="Groupe 28">
            <a:extLst>
              <a:ext uri="{FF2B5EF4-FFF2-40B4-BE49-F238E27FC236}">
                <a16:creationId xmlns:a16="http://schemas.microsoft.com/office/drawing/2014/main" id="{2E7B1783-28AF-7E45-EBEB-AD9D3B0ECC45}"/>
              </a:ext>
            </a:extLst>
          </p:cNvPr>
          <p:cNvGrpSpPr/>
          <p:nvPr/>
        </p:nvGrpSpPr>
        <p:grpSpPr>
          <a:xfrm>
            <a:off x="718521" y="5077712"/>
            <a:ext cx="10339043" cy="707886"/>
            <a:chOff x="718521" y="5077712"/>
            <a:chExt cx="10339043" cy="70788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5972D7AC-3E8C-3029-4DE0-E530218C452F}"/>
                </a:ext>
              </a:extLst>
            </p:cNvPr>
            <p:cNvSpPr txBox="1"/>
            <p:nvPr/>
          </p:nvSpPr>
          <p:spPr>
            <a:xfrm>
              <a:off x="1226939" y="5077712"/>
              <a:ext cx="983062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 indent="0">
                <a:buNone/>
                <a:defRPr sz="2000" b="0">
                  <a:solidFill>
                    <a:srgbClr val="0167A5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fr-FR" b="1"/>
                <a:t>Appel à projet ISOL22 </a:t>
              </a:r>
              <a:r>
                <a:rPr lang="fr-FR" b="1" err="1"/>
                <a:t>INCa</a:t>
              </a:r>
              <a:endParaRPr lang="fr-FR" b="1"/>
            </a:p>
            <a:p>
              <a:r>
                <a:rPr lang="fr-FR"/>
                <a:t>Amélioration du parcours de santé face aux cancers dans les territoires isolés</a:t>
              </a:r>
            </a:p>
          </p:txBody>
        </p:sp>
        <p:pic>
          <p:nvPicPr>
            <p:cNvPr id="14" name="Graphique 13" descr="Ampoule et engrenage contour">
              <a:extLst>
                <a:ext uri="{FF2B5EF4-FFF2-40B4-BE49-F238E27FC236}">
                  <a16:creationId xmlns:a16="http://schemas.microsoft.com/office/drawing/2014/main" id="{C4F8CFF9-39C4-B921-CCF1-E94F67275A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18521" y="5159307"/>
              <a:ext cx="544696" cy="544696"/>
            </a:xfrm>
            <a:prstGeom prst="rect">
              <a:avLst/>
            </a:prstGeom>
          </p:spPr>
        </p:pic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694805B7-C13D-2042-A4C3-18FB78954263}"/>
              </a:ext>
            </a:extLst>
          </p:cNvPr>
          <p:cNvSpPr txBox="1"/>
          <p:nvPr/>
        </p:nvSpPr>
        <p:spPr>
          <a:xfrm>
            <a:off x="69961" y="2129843"/>
            <a:ext cx="11916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n w="22225">
                  <a:solidFill>
                    <a:srgbClr val="88BEC4"/>
                  </a:solidFill>
                  <a:prstDash val="solid"/>
                </a:ln>
                <a:solidFill>
                  <a:srgbClr val="5EB67D"/>
                </a:solidFill>
              </a:rPr>
              <a:t>2021</a:t>
            </a:r>
            <a:endParaRPr lang="fr-FR" sz="5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6C0E077-6E8C-E3EF-19D4-B45AE889D189}"/>
              </a:ext>
            </a:extLst>
          </p:cNvPr>
          <p:cNvSpPr txBox="1"/>
          <p:nvPr/>
        </p:nvSpPr>
        <p:spPr>
          <a:xfrm>
            <a:off x="1107836" y="1788993"/>
            <a:ext cx="731199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fr-FR" sz="2000" b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Constitution d’un </a:t>
            </a:r>
            <a:r>
              <a:rPr lang="fr-FR" sz="200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groupe de travail professionnels </a:t>
            </a:r>
            <a:r>
              <a:rPr lang="fr-FR" sz="2000" b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adaptation du questionnaire patient à partir du questionnaire évaluation </a:t>
            </a:r>
            <a:r>
              <a:rPr lang="fr-FR" sz="2000" b="0" err="1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INCa</a:t>
            </a:r>
            <a:r>
              <a:rPr lang="fr-FR" sz="2000" b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2021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D483ECC-35C9-8D2A-D70D-FDF757E13E7B}"/>
              </a:ext>
            </a:extLst>
          </p:cNvPr>
          <p:cNvSpPr txBox="1"/>
          <p:nvPr/>
        </p:nvSpPr>
        <p:spPr>
          <a:xfrm>
            <a:off x="69961" y="3599146"/>
            <a:ext cx="1035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ln w="22225">
                  <a:solidFill>
                    <a:srgbClr val="88BEC4"/>
                  </a:solidFill>
                  <a:prstDash val="solid"/>
                </a:ln>
                <a:solidFill>
                  <a:srgbClr val="5EB67D"/>
                </a:solidFill>
              </a:rPr>
              <a:t>2022</a:t>
            </a:r>
            <a:endParaRPr lang="fr-FR" sz="50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DF6030B-6F49-EDFA-FBBB-1F1679D25943}"/>
              </a:ext>
            </a:extLst>
          </p:cNvPr>
          <p:cNvSpPr txBox="1"/>
          <p:nvPr/>
        </p:nvSpPr>
        <p:spPr>
          <a:xfrm>
            <a:off x="1105107" y="3221200"/>
            <a:ext cx="6656077" cy="163121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fr-FR" sz="2000" b="0" dirty="0">
                <a:solidFill>
                  <a:srgbClr val="0167A5"/>
                </a:solidFill>
                <a:latin typeface="Arial"/>
                <a:cs typeface="Arial"/>
              </a:rPr>
              <a:t>Constitution d’un </a:t>
            </a:r>
            <a:r>
              <a:rPr lang="fr-FR" sz="2000" dirty="0">
                <a:solidFill>
                  <a:srgbClr val="0167A5"/>
                </a:solidFill>
                <a:latin typeface="Arial"/>
                <a:cs typeface="Arial"/>
              </a:rPr>
              <a:t>groupe de travail inter associatifs patient-aidant (GIPA) </a:t>
            </a:r>
            <a:r>
              <a:rPr lang="fr-FR" sz="2000" b="0" dirty="0">
                <a:solidFill>
                  <a:srgbClr val="0167A5"/>
                </a:solidFill>
                <a:latin typeface="Arial"/>
                <a:cs typeface="Arial"/>
              </a:rPr>
              <a:t>: </a:t>
            </a:r>
          </a:p>
          <a:p>
            <a:pPr marL="171450" indent="-171450">
              <a:buFontTx/>
              <a:buChar char="-"/>
            </a:pPr>
            <a:r>
              <a:rPr lang="fr-FR" sz="2000" b="0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Validation du questionnaire</a:t>
            </a:r>
          </a:p>
          <a:p>
            <a:pPr marL="171450" indent="-171450">
              <a:buFontTx/>
              <a:buChar char="-"/>
            </a:pPr>
            <a:r>
              <a:rPr lang="fr-FR" sz="2000" b="0" dirty="0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Expression des besoins et attentes concernant l’outil et adaptation Plateforme Ressources 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A2DDD4D-399D-7ABC-7C7C-A1C695C578B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895191" y="1012598"/>
            <a:ext cx="1490834" cy="17493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618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435"/>
    </mc:Choice>
    <mc:Fallback xmlns="">
      <p:transition spd="slow" advTm="1264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2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65F4F0-F153-3B2B-173E-65E772497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72C155-082C-FACF-1BDD-F5FC21B9C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3" y="681037"/>
            <a:ext cx="10515600" cy="1068636"/>
          </a:xfrm>
        </p:spPr>
        <p:txBody>
          <a:bodyPr/>
          <a:lstStyle/>
          <a:p>
            <a:r>
              <a:rPr lang="fr-FR" dirty="0"/>
              <a:t>Questionnaire et support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35855B-7C21-8D6B-11DC-0A59C02903A0}"/>
              </a:ext>
            </a:extLst>
          </p:cNvPr>
          <p:cNvSpPr/>
          <p:nvPr/>
        </p:nvSpPr>
        <p:spPr>
          <a:xfrm>
            <a:off x="179485" y="1847638"/>
            <a:ext cx="5739287" cy="4329325"/>
          </a:xfrm>
          <a:prstGeom prst="rect">
            <a:avLst/>
          </a:prstGeom>
          <a:solidFill>
            <a:srgbClr val="79C2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2800" b="1"/>
              <a:t>QUESTIONNAIRE PATIENT</a:t>
            </a:r>
          </a:p>
          <a:p>
            <a:pPr algn="ctr"/>
            <a:endParaRPr lang="fr-FR" sz="2400" b="1"/>
          </a:p>
        </p:txBody>
      </p:sp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96554420-C64E-5255-C55A-A93695B71492}"/>
              </a:ext>
            </a:extLst>
          </p:cNvPr>
          <p:cNvSpPr txBox="1">
            <a:spLocks/>
          </p:cNvSpPr>
          <p:nvPr/>
        </p:nvSpPr>
        <p:spPr>
          <a:xfrm>
            <a:off x="357896" y="2393822"/>
            <a:ext cx="5321009" cy="37831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buNone/>
            </a:pPr>
            <a:r>
              <a:rPr lang="fr-FR"/>
              <a:t>9 thèmes, 56 questions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fr-FR"/>
              <a:t>Compréhension de la maladie et des traitements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fr-FR"/>
              <a:t>Bien être physique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fr-FR"/>
              <a:t>Douleur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fr-FR"/>
              <a:t>Nutrition et alimentation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fr-FR"/>
              <a:t>Bien être psychologique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fr-FR"/>
              <a:t>Vie de couple, vie intime et projets parentaux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fr-FR"/>
              <a:t>Dépendances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fr-FR"/>
              <a:t>Social et familial 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fr-FR"/>
              <a:t>Situation professionnelle/scolaire</a:t>
            </a:r>
          </a:p>
        </p:txBody>
      </p:sp>
      <p:pic>
        <p:nvPicPr>
          <p:cNvPr id="10" name="Image 9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FF69E719-D54B-09CC-C58D-0A538A889C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7005" y="788086"/>
            <a:ext cx="989936" cy="32997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8E40158-E7C7-F328-13B0-88FBE45A70BC}"/>
              </a:ext>
            </a:extLst>
          </p:cNvPr>
          <p:cNvSpPr/>
          <p:nvPr/>
        </p:nvSpPr>
        <p:spPr>
          <a:xfrm>
            <a:off x="6273230" y="1847639"/>
            <a:ext cx="5739285" cy="4329324"/>
          </a:xfrm>
          <a:prstGeom prst="rect">
            <a:avLst/>
          </a:prstGeom>
          <a:solidFill>
            <a:srgbClr val="88BE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2800" b="1"/>
              <a:t>OUTIL</a:t>
            </a:r>
          </a:p>
          <a:p>
            <a:pPr algn="ctr"/>
            <a:endParaRPr lang="fr-FR" sz="2400" b="1"/>
          </a:p>
        </p:txBody>
      </p:sp>
      <p:sp>
        <p:nvSpPr>
          <p:cNvPr id="12" name="Espace réservé du contenu 3">
            <a:extLst>
              <a:ext uri="{FF2B5EF4-FFF2-40B4-BE49-F238E27FC236}">
                <a16:creationId xmlns:a16="http://schemas.microsoft.com/office/drawing/2014/main" id="{AE683146-FCD4-FEC9-D6B8-7BA4126B0F87}"/>
              </a:ext>
            </a:extLst>
          </p:cNvPr>
          <p:cNvSpPr txBox="1">
            <a:spLocks/>
          </p:cNvSpPr>
          <p:nvPr/>
        </p:nvSpPr>
        <p:spPr>
          <a:xfrm>
            <a:off x="6451641" y="2559638"/>
            <a:ext cx="4629443" cy="3339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fr-FR" sz="2400" dirty="0"/>
              <a:t>Hébergement sécurisé</a:t>
            </a:r>
          </a:p>
          <a:p>
            <a:pPr fontAlgn="base"/>
            <a:r>
              <a:rPr lang="fr-FR" sz="2400" dirty="0"/>
              <a:t>Connecté et/ou anonyme </a:t>
            </a:r>
          </a:p>
          <a:p>
            <a:pPr fontAlgn="base"/>
            <a:r>
              <a:rPr lang="fr-FR" sz="2400" dirty="0"/>
              <a:t>Accessible à tout moment</a:t>
            </a:r>
          </a:p>
          <a:p>
            <a:pPr fontAlgn="base"/>
            <a:r>
              <a:rPr lang="fr-FR" sz="2400" dirty="0"/>
              <a:t>Interactif et accessible</a:t>
            </a:r>
          </a:p>
          <a:p>
            <a:pPr fontAlgn="base"/>
            <a:r>
              <a:rPr lang="fr-FR" sz="2400" dirty="0"/>
              <a:t>Conseils personnalisés</a:t>
            </a:r>
          </a:p>
          <a:p>
            <a:pPr fontAlgn="base"/>
            <a:r>
              <a:rPr lang="fr-FR" sz="2400" dirty="0"/>
              <a:t>Site de référence pour les patients et aidants</a:t>
            </a:r>
          </a:p>
        </p:txBody>
      </p:sp>
    </p:spTree>
    <p:extLst>
      <p:ext uri="{BB962C8B-B14F-4D97-AF65-F5344CB8AC3E}">
        <p14:creationId xmlns:p14="http://schemas.microsoft.com/office/powerpoint/2010/main" val="93874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85"/>
    </mc:Choice>
    <mc:Fallback xmlns="">
      <p:transition spd="slow" advTm="9978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3AD55-B585-E208-774A-EE8FA14A6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9B4195-CCF1-BC8F-AAFA-085A1608C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2" y="681037"/>
            <a:ext cx="12100331" cy="1068636"/>
          </a:xfrm>
        </p:spPr>
        <p:txBody>
          <a:bodyPr/>
          <a:lstStyle/>
          <a:p>
            <a:r>
              <a:rPr lang="fr-FR"/>
              <a:t>Conception et phase de test 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FE605291-5D37-E4DB-17DB-C4F7EC31A325}"/>
              </a:ext>
            </a:extLst>
          </p:cNvPr>
          <p:cNvGrpSpPr/>
          <p:nvPr/>
        </p:nvGrpSpPr>
        <p:grpSpPr>
          <a:xfrm>
            <a:off x="854143" y="1895610"/>
            <a:ext cx="9876840" cy="1359986"/>
            <a:chOff x="854143" y="1749673"/>
            <a:chExt cx="9876840" cy="1359986"/>
          </a:xfrm>
        </p:grpSpPr>
        <p:pic>
          <p:nvPicPr>
            <p:cNvPr id="6" name="Image 5" descr="Une image contenant Police, logo, Graphique, texte&#10;&#10;Le contenu généré par l’IA peut être incorrect.">
              <a:extLst>
                <a:ext uri="{FF2B5EF4-FFF2-40B4-BE49-F238E27FC236}">
                  <a16:creationId xmlns:a16="http://schemas.microsoft.com/office/drawing/2014/main" id="{54179965-EF39-C9D8-8ADF-06CC887E0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b="12306"/>
            <a:stretch>
              <a:fillRect/>
            </a:stretch>
          </p:blipFill>
          <p:spPr>
            <a:xfrm>
              <a:off x="7092386" y="1852066"/>
              <a:ext cx="2498125" cy="1068636"/>
            </a:xfrm>
            <a:prstGeom prst="rect">
              <a:avLst/>
            </a:prstGeom>
          </p:spPr>
        </p:pic>
        <p:pic>
          <p:nvPicPr>
            <p:cNvPr id="8" name="Image 7" descr="Une image contenant texte, Police, Graphique, logo&#10;&#10;Le contenu généré par l’IA peut être incorrect.">
              <a:extLst>
                <a:ext uri="{FF2B5EF4-FFF2-40B4-BE49-F238E27FC236}">
                  <a16:creationId xmlns:a16="http://schemas.microsoft.com/office/drawing/2014/main" id="{E7A74EB1-8792-2B1C-FD67-5D8FE15D9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90511" y="1749673"/>
              <a:ext cx="1140472" cy="1274962"/>
            </a:xfrm>
            <a:prstGeom prst="rect">
              <a:avLst/>
            </a:prstGeom>
          </p:spPr>
        </p:pic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D3A618E4-ABB1-7A24-D808-D747E580E6A0}"/>
                </a:ext>
              </a:extLst>
            </p:cNvPr>
            <p:cNvSpPr txBox="1"/>
            <p:nvPr/>
          </p:nvSpPr>
          <p:spPr>
            <a:xfrm>
              <a:off x="854143" y="1970886"/>
              <a:ext cx="7047178" cy="113877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fr-FR" sz="2400" b="1">
                  <a:solidFill>
                    <a:srgbClr val="0167A5"/>
                  </a:solidFill>
                  <a:latin typeface="Arial"/>
                  <a:cs typeface="Arial"/>
                </a:rPr>
                <a:t>Développement de l’outil avec le GCS SARA </a:t>
              </a:r>
              <a:r>
                <a:rPr lang="fr-FR" sz="2400">
                  <a:solidFill>
                    <a:srgbClr val="0167A5"/>
                  </a:solidFill>
                  <a:latin typeface="Arial"/>
                  <a:cs typeface="Arial"/>
                </a:rPr>
                <a:t>dans leur portail sécurisé Ma santé Connectée</a:t>
              </a:r>
              <a:endParaRPr lang="fr-FR"/>
            </a:p>
            <a:p>
              <a:r>
                <a:rPr lang="fr-FR" sz="2000">
                  <a:solidFill>
                    <a:srgbClr val="0167A5"/>
                  </a:solidFill>
                  <a:latin typeface="Arial"/>
                  <a:cs typeface="Arial"/>
                </a:rPr>
                <a:t>Avec des fonctionnalités restreintes</a:t>
              </a:r>
              <a:endParaRPr lang="fr-FR" sz="2000"/>
            </a:p>
          </p:txBody>
        </p:sp>
      </p:grp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8DCEF43A-6879-7221-23B5-6A888D3B4EF0}"/>
              </a:ext>
            </a:extLst>
          </p:cNvPr>
          <p:cNvCxnSpPr>
            <a:cxnSpLocks/>
          </p:cNvCxnSpPr>
          <p:nvPr/>
        </p:nvCxnSpPr>
        <p:spPr>
          <a:xfrm>
            <a:off x="472481" y="1734148"/>
            <a:ext cx="0" cy="3795967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dash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C53C1217-A246-5165-DC8B-88BB97AF6D33}"/>
              </a:ext>
            </a:extLst>
          </p:cNvPr>
          <p:cNvSpPr txBox="1"/>
          <p:nvPr/>
        </p:nvSpPr>
        <p:spPr>
          <a:xfrm>
            <a:off x="0" y="3198167"/>
            <a:ext cx="1035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ln w="22225">
                  <a:solidFill>
                    <a:srgbClr val="88BEC4"/>
                  </a:solidFill>
                  <a:prstDash val="solid"/>
                </a:ln>
                <a:solidFill>
                  <a:srgbClr val="5EB67D"/>
                </a:solidFill>
              </a:rPr>
              <a:t>2024</a:t>
            </a:r>
            <a:endParaRPr lang="fr-FR" sz="500"/>
          </a:p>
        </p:txBody>
      </p:sp>
      <p:pic>
        <p:nvPicPr>
          <p:cNvPr id="11" name="Image 10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A4413E5E-ACDB-287F-7712-517A0659EA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57005" y="788086"/>
            <a:ext cx="989936" cy="32997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637D961B-49D1-D9E2-DE89-84B83F3CACAE}"/>
              </a:ext>
            </a:extLst>
          </p:cNvPr>
          <p:cNvSpPr txBox="1"/>
          <p:nvPr/>
        </p:nvSpPr>
        <p:spPr>
          <a:xfrm>
            <a:off x="854143" y="4119186"/>
            <a:ext cx="9695833" cy="113877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fr-FR"/>
            </a:defPPr>
            <a:lvl1pPr>
              <a:defRPr sz="2000" b="1">
                <a:solidFill>
                  <a:srgbClr val="0167A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2400">
                <a:latin typeface="Arial"/>
                <a:cs typeface="Arial"/>
              </a:rPr>
              <a:t>Travail sur les algorithmes </a:t>
            </a:r>
            <a:r>
              <a:rPr lang="fr-FR" sz="2400" b="0">
                <a:latin typeface="Arial"/>
                <a:cs typeface="Arial"/>
              </a:rPr>
              <a:t>liant les résultats du support d’auto-évaluation aux contenus d’information/orientation </a:t>
            </a:r>
            <a:endParaRPr lang="fr-FR"/>
          </a:p>
          <a:p>
            <a:r>
              <a:rPr lang="fr-FR" b="0">
                <a:latin typeface="Arial"/>
                <a:cs typeface="Arial"/>
              </a:rPr>
              <a:t>Uniquement 5 thèmes sur 9 développés</a:t>
            </a:r>
            <a:endParaRPr lang="fr-F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03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00"/>
    </mc:Choice>
    <mc:Fallback xmlns="">
      <p:transition spd="slow" advTm="7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7441AB-70AA-7ABA-47BC-74BF9C7C0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45990F-D5F7-B89A-F6C2-ADDF148E01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1F9B98E-60D2-1F10-6487-2499ECF1F6E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BD8C4A4-912A-C0AF-7AFC-AB87C89009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174" y="0"/>
            <a:ext cx="12016826" cy="6138756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74990DDB-AD09-5BE8-1997-76A39A585B90}"/>
              </a:ext>
            </a:extLst>
          </p:cNvPr>
          <p:cNvSpPr/>
          <p:nvPr/>
        </p:nvSpPr>
        <p:spPr>
          <a:xfrm>
            <a:off x="7387388" y="4355431"/>
            <a:ext cx="2165684" cy="92643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176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393"/>
    </mc:Choice>
    <mc:Fallback xmlns="">
      <p:transition spd="slow" advTm="673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0D6B6C-6457-6C3D-36E6-336F2A411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77F82F-1DBA-DC77-D072-4E57BDCF5C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8CB66E9-C90B-E031-8FE7-BD43C38B5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81" y="365125"/>
            <a:ext cx="11477238" cy="546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22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52"/>
    </mc:Choice>
    <mc:Fallback xmlns="">
      <p:transition spd="slow" advTm="14852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9AED89-3067-7562-902D-723B94120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4CDADBD-8365-FBA1-7B62-D47EB08B1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998E802-6DD2-6276-4309-D2A453ADD7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078" y="121748"/>
            <a:ext cx="5857922" cy="58499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4E139B2-F38F-41ED-61D2-729DFEE440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3533" y="0"/>
            <a:ext cx="5299136" cy="52123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676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94"/>
    </mc:Choice>
    <mc:Fallback xmlns="">
      <p:transition spd="slow" advTm="30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3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5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5|7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5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2|22.6|1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39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4.4|1.5|28.4|0.6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B8FA07240F294CBC17A04605CBD404" ma:contentTypeVersion="14" ma:contentTypeDescription="Crée un document." ma:contentTypeScope="" ma:versionID="fea47593b607f3db04722842d4d77011">
  <xsd:schema xmlns:xsd="http://www.w3.org/2001/XMLSchema" xmlns:xs="http://www.w3.org/2001/XMLSchema" xmlns:p="http://schemas.microsoft.com/office/2006/metadata/properties" xmlns:ns2="06e2f7bb-c9b2-4e0e-a86d-0f19da7e4936" xmlns:ns3="9b373ee6-7c28-4043-ad0b-3e3378acf4cf" targetNamespace="http://schemas.microsoft.com/office/2006/metadata/properties" ma:root="true" ma:fieldsID="3767811572e0e2ce69cf972a2031a5ca" ns2:_="" ns3:_="">
    <xsd:import namespace="06e2f7bb-c9b2-4e0e-a86d-0f19da7e4936"/>
    <xsd:import namespace="9b373ee6-7c28-4043-ad0b-3e3378acf4c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OCR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e2f7bb-c9b2-4e0e-a86d-0f19da7e493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dexed="true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0" nillable="true" ma:displayName="Taxonomy Catch All Column" ma:hidden="true" ma:list="{0b2f8796-86f1-410a-a0f8-a44cff0d1550}" ma:internalName="TaxCatchAll" ma:showField="CatchAllData" ma:web="06e2f7bb-c9b2-4e0e-a86d-0f19da7e49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373ee6-7c28-4043-ad0b-3e3378acf4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d8b40812-e03f-4107-9333-f49d2ff583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b373ee6-7c28-4043-ad0b-3e3378acf4cf">
      <Terms xmlns="http://schemas.microsoft.com/office/infopath/2007/PartnerControls"/>
    </lcf76f155ced4ddcb4097134ff3c332f>
    <TaxCatchAll xmlns="06e2f7bb-c9b2-4e0e-a86d-0f19da7e4936" xsi:nil="true"/>
    <_dlc_DocId xmlns="06e2f7bb-c9b2-4e0e-a86d-0f19da7e4936">YFD3JESRWWD5-620435128-867024</_dlc_DocId>
    <_dlc_DocIdUrl xmlns="06e2f7bb-c9b2-4e0e-a86d-0f19da7e4936">
      <Url>https://idpegasesas.sharepoint.com/sites/ComnCoEvents/_layouts/15/DocIdRedir.aspx?ID=YFD3JESRWWD5-620435128-867024</Url>
      <Description>YFD3JESRWWD5-620435128-867024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2B16696-D92D-4EEC-82AC-58EE483E11D2}"/>
</file>

<file path=customXml/itemProps2.xml><?xml version="1.0" encoding="utf-8"?>
<ds:datastoreItem xmlns:ds="http://schemas.openxmlformats.org/officeDocument/2006/customXml" ds:itemID="{909F08A4-3721-449A-86AC-1F2CDDD29756}">
  <ds:schemaRefs>
    <ds:schemaRef ds:uri="http://www.w3.org/XML/1998/namespace"/>
    <ds:schemaRef ds:uri="http://purl.org/dc/dcmitype/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infopath/2007/PartnerControls"/>
    <ds:schemaRef ds:uri="fbf2c548-fb88-4f6e-a77c-3756de510b6f"/>
    <ds:schemaRef ds:uri="http://schemas.microsoft.com/office/2006/metadata/properties"/>
    <ds:schemaRef ds:uri="http://schemas.microsoft.com/office/2006/documentManagement/types"/>
    <ds:schemaRef ds:uri="413468a1-aa8c-482a-b37f-a2d6a6837b21"/>
  </ds:schemaRefs>
</ds:datastoreItem>
</file>

<file path=customXml/itemProps3.xml><?xml version="1.0" encoding="utf-8"?>
<ds:datastoreItem xmlns:ds="http://schemas.openxmlformats.org/officeDocument/2006/customXml" ds:itemID="{DD6F9018-C8AA-46E8-82C2-F319C03C62B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6705872-77FE-46D2-8C41-AB22DBDD9780}"/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509</Words>
  <Application>Microsoft Office PowerPoint</Application>
  <PresentationFormat>Grand écran</PresentationFormat>
  <Paragraphs>99</Paragraphs>
  <Slides>17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0" baseType="lpstr">
      <vt:lpstr>Aptos</vt:lpstr>
      <vt:lpstr>Arial</vt:lpstr>
      <vt:lpstr>Thème Office</vt:lpstr>
      <vt:lpstr>SALTO ONCO-AURA :  Développement et expérimentation d’un questionnaire  d’auto-évaluation des besoins en soins de support après cancer </vt:lpstr>
      <vt:lpstr>Ressources : améliorer l’accès aux SOS au service des patients</vt:lpstr>
      <vt:lpstr>Permettre au patient d’évaluer leurs besoins en soins de support dans le long terme</vt:lpstr>
      <vt:lpstr>Méthodologie </vt:lpstr>
      <vt:lpstr>Questionnaire et support</vt:lpstr>
      <vt:lpstr>Conception et phase de test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Tests par le GIPA</vt:lpstr>
      <vt:lpstr>Et après ?...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Léa WEBER</dc:creator>
  <cp:lastModifiedBy>Laura GAUTHERON</cp:lastModifiedBy>
  <cp:revision>3</cp:revision>
  <dcterms:created xsi:type="dcterms:W3CDTF">2025-02-19T16:50:23Z</dcterms:created>
  <dcterms:modified xsi:type="dcterms:W3CDTF">2025-10-10T07:04:49Z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0x0101007EB8FA07240F294CBC17A04605CBD404</vt:lpwstr>
  </property>
  <property fmtid="{D5CDD505-2E9C-101B-9397-08002B2CF9AE}" pid="3" name="_dlc_DocIdItemGuid">
    <vt:lpwstr>923323b0-3857-41e2-84e2-d245bba7b290</vt:lpwstr>
  </property>
  <property fmtid="{D5CDD505-2E9C-101B-9397-08002B2CF9AE}" pid="4" name="MediaServiceImageTags">
    <vt:lpwstr/>
  </property>
</Properties>
</file>